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notesMasterIdLst>
    <p:notesMasterId r:id="rId12"/>
  </p:notesMasterIdLst>
  <p:handoutMasterIdLst>
    <p:handoutMasterId r:id="rId13"/>
  </p:handoutMasterIdLst>
  <p:sldIdLst>
    <p:sldId id="643" r:id="rId2"/>
    <p:sldId id="671" r:id="rId3"/>
    <p:sldId id="663" r:id="rId4"/>
    <p:sldId id="674" r:id="rId5"/>
    <p:sldId id="659" r:id="rId6"/>
    <p:sldId id="675" r:id="rId7"/>
    <p:sldId id="664" r:id="rId8"/>
    <p:sldId id="666" r:id="rId9"/>
    <p:sldId id="667" r:id="rId10"/>
    <p:sldId id="66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935B3D-5F08-5043-8820-FB4C24DFF35A}">
          <p14:sldIdLst>
            <p14:sldId id="643"/>
            <p14:sldId id="671"/>
            <p14:sldId id="663"/>
            <p14:sldId id="674"/>
            <p14:sldId id="659"/>
            <p14:sldId id="675"/>
            <p14:sldId id="664"/>
            <p14:sldId id="666"/>
            <p14:sldId id="667"/>
            <p14:sldId id="668"/>
          </p14:sldIdLst>
        </p14:section>
        <p14:section name="Answers to FAQs - use if needed" id="{773641AB-6ECA-A547-A7C3-CE82C5DBE2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03087"/>
    <a:srgbClr val="67823A"/>
    <a:srgbClr val="FFFFFF"/>
    <a:srgbClr val="C69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2" autoAdjust="0"/>
    <p:restoredTop sz="89432" autoAdjust="0"/>
  </p:normalViewPr>
  <p:slideViewPr>
    <p:cSldViewPr snapToGrid="0" snapToObjects="1">
      <p:cViewPr varScale="1">
        <p:scale>
          <a:sx n="84" d="100"/>
          <a:sy n="84" d="100"/>
        </p:scale>
        <p:origin x="1147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42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4C624-3174-204D-A79D-99C3C118F894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8EF1-A671-8F45-9D4E-C4016EE6F9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01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EA266-F7A9-644A-81F7-4ED7FD3A94C0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64C2-40F2-0B4F-A968-54834652CF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9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164C2-40F2-0B4F-A968-54834652CF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2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Be clear that </a:t>
            </a:r>
            <a:r>
              <a:rPr lang="en-US" dirty="0">
                <a:solidFill>
                  <a:srgbClr val="C00000"/>
                </a:solidFill>
              </a:rPr>
              <a:t>IEAC reports to Ed Council; IAC to Admin Council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Other activities managed by ExCom and Science Council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164C2-40F2-0B4F-A968-54834652CF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" y="843162"/>
            <a:ext cx="8965407" cy="39588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581" y="843162"/>
            <a:ext cx="8965407" cy="3958852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580" y="4839085"/>
            <a:ext cx="8965407" cy="22443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i="0" kern="1200" spc="300" dirty="0">
                <a:solidFill>
                  <a:srgbClr val="0A3185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3087"/>
                </a:solidFill>
              </a:rPr>
              <a:t>1631</a:t>
            </a:r>
            <a:r>
              <a:rPr lang="en-US" sz="800" baseline="0" dirty="0">
                <a:solidFill>
                  <a:srgbClr val="003087"/>
                </a:solidFill>
              </a:rPr>
              <a:t> Prince Street, Alexandria, VA 22314</a:t>
            </a:r>
            <a:r>
              <a:rPr lang="en-US" sz="800" dirty="0">
                <a:solidFill>
                  <a:srgbClr val="003087"/>
                </a:solidFill>
              </a:rPr>
              <a:t> | 571-298-1300 | www.aapm.org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45" y="321592"/>
            <a:ext cx="3373355" cy="3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0" y="1443198"/>
            <a:ext cx="8965407" cy="711777"/>
          </a:xfrm>
        </p:spPr>
        <p:txBody>
          <a:bodyPr>
            <a:noAutofit/>
          </a:bodyPr>
          <a:lstStyle>
            <a:lvl1pPr>
              <a:defRPr sz="2250" b="1" i="0" cap="all" baseline="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6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8E798A-AFDA-AB4D-AB86-1652FFD6F97D}"/>
              </a:ext>
            </a:extLst>
          </p:cNvPr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87F13-21EA-024B-9939-B7102458025D}"/>
              </a:ext>
            </a:extLst>
          </p:cNvPr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2BFFD-CC46-C143-BFDD-7106612CBC41}"/>
              </a:ext>
            </a:extLst>
          </p:cNvPr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2934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8581" y="37507"/>
            <a:ext cx="2979118" cy="162959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74531" y="37507"/>
            <a:ext cx="2979118" cy="162959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64870" y="37507"/>
            <a:ext cx="2979118" cy="162959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11" y="4646141"/>
            <a:ext cx="1585108" cy="3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6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1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" y="843162"/>
            <a:ext cx="8965407" cy="39512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581" y="843162"/>
            <a:ext cx="8965407" cy="3951260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45" y="321592"/>
            <a:ext cx="3373355" cy="3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0" y="1443198"/>
            <a:ext cx="8965407" cy="711777"/>
          </a:xfrm>
        </p:spPr>
        <p:txBody>
          <a:bodyPr>
            <a:noAutofit/>
          </a:bodyPr>
          <a:lstStyle>
            <a:lvl1pPr>
              <a:defRPr sz="2250" b="1" i="0" cap="all" baseline="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1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945" y="321592"/>
            <a:ext cx="3373355" cy="34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0" y="1443198"/>
            <a:ext cx="8965407" cy="711777"/>
          </a:xfrm>
        </p:spPr>
        <p:txBody>
          <a:bodyPr>
            <a:noAutofit/>
          </a:bodyPr>
          <a:lstStyle>
            <a:lvl1pPr>
              <a:defRPr sz="2250" b="1" i="0" cap="all" baseline="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6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297" y="853441"/>
            <a:ext cx="8965407" cy="3842173"/>
          </a:xfrm>
          <a:prstGeom prst="rect">
            <a:avLst/>
          </a:prstGeom>
          <a:solidFill>
            <a:srgbClr val="00308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89296" y="1469195"/>
            <a:ext cx="8954692" cy="546863"/>
          </a:xfrm>
        </p:spPr>
        <p:txBody>
          <a:bodyPr>
            <a:noAutofit/>
          </a:bodyPr>
          <a:lstStyle>
            <a:lvl1pPr>
              <a:defRPr sz="225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296" y="2194756"/>
            <a:ext cx="8954692" cy="45751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79768" y="2105406"/>
            <a:ext cx="8110728" cy="0"/>
          </a:xfrm>
          <a:prstGeom prst="line">
            <a:avLst/>
          </a:prstGeom>
          <a:ln w="12700">
            <a:gradFill flip="none" rotWithShape="1">
              <a:gsLst>
                <a:gs pos="100000">
                  <a:srgbClr val="003087"/>
                </a:gs>
                <a:gs pos="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ubtitle 2"/>
          <p:cNvSpPr txBox="1">
            <a:spLocks/>
          </p:cNvSpPr>
          <p:nvPr userDrawn="1"/>
        </p:nvSpPr>
        <p:spPr>
          <a:xfrm>
            <a:off x="78580" y="2985109"/>
            <a:ext cx="8965407" cy="5529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 baseline="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815546" y="13262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C73487-CF0D-2645-9423-1CEA5B5ABD7A}"/>
              </a:ext>
            </a:extLst>
          </p:cNvPr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99BC4C-52EC-4F45-BD1A-AEC31C80F627}"/>
              </a:ext>
            </a:extLst>
          </p:cNvPr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9DE3F4-AAE6-EB4B-9560-96B828372AAE}"/>
              </a:ext>
            </a:extLst>
          </p:cNvPr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30F7D706-F599-094B-9984-592A7CADBCBF}"/>
              </a:ext>
            </a:extLst>
          </p:cNvPr>
          <p:cNvSpPr txBox="1">
            <a:spLocks/>
          </p:cNvSpPr>
          <p:nvPr userDrawn="1"/>
        </p:nvSpPr>
        <p:spPr>
          <a:xfrm>
            <a:off x="78580" y="4802014"/>
            <a:ext cx="8965407" cy="22443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i="0" kern="1200" spc="300" dirty="0">
                <a:solidFill>
                  <a:srgbClr val="0A3185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3087"/>
                </a:solidFill>
              </a:rPr>
              <a:t>1631</a:t>
            </a:r>
            <a:r>
              <a:rPr lang="en-US" sz="800" baseline="0" dirty="0">
                <a:solidFill>
                  <a:srgbClr val="003087"/>
                </a:solidFill>
              </a:rPr>
              <a:t> Prince Street, Alexandria, VA 22314</a:t>
            </a:r>
            <a:r>
              <a:rPr lang="en-US" sz="800" dirty="0">
                <a:solidFill>
                  <a:srgbClr val="003087"/>
                </a:solidFill>
              </a:rPr>
              <a:t> | 571-298-1300 | www.aapm.org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1C3792F-5228-C444-A95C-35505BEA8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945" y="321592"/>
            <a:ext cx="3373355" cy="3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9296" y="1469195"/>
            <a:ext cx="8954692" cy="546863"/>
          </a:xfrm>
        </p:spPr>
        <p:txBody>
          <a:bodyPr>
            <a:noAutofit/>
          </a:bodyPr>
          <a:lstStyle>
            <a:lvl1pPr>
              <a:defRPr sz="2250" b="1" i="0" cap="all"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296" y="2194756"/>
            <a:ext cx="8954692" cy="45751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100" baseline="0">
                <a:solidFill>
                  <a:srgbClr val="003087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9768" y="2105406"/>
            <a:ext cx="8110728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3087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F0A5158-D050-084F-8059-CA63491480B8}"/>
              </a:ext>
            </a:extLst>
          </p:cNvPr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2BD1F3-145D-924E-862E-3A8A3E8EFB0D}"/>
              </a:ext>
            </a:extLst>
          </p:cNvPr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3C61F7-BA5D-9547-A1A6-B98F40251417}"/>
              </a:ext>
            </a:extLst>
          </p:cNvPr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C1F22BC-F64A-C541-9141-9102B04B2058}"/>
              </a:ext>
            </a:extLst>
          </p:cNvPr>
          <p:cNvSpPr txBox="1">
            <a:spLocks/>
          </p:cNvSpPr>
          <p:nvPr userDrawn="1"/>
        </p:nvSpPr>
        <p:spPr>
          <a:xfrm>
            <a:off x="78580" y="4802014"/>
            <a:ext cx="8965407" cy="22443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i="0" kern="1200" spc="300" dirty="0">
                <a:solidFill>
                  <a:srgbClr val="0A3185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3087"/>
                </a:solidFill>
              </a:rPr>
              <a:t>1631</a:t>
            </a:r>
            <a:r>
              <a:rPr lang="en-US" sz="800" baseline="0" dirty="0">
                <a:solidFill>
                  <a:srgbClr val="003087"/>
                </a:solidFill>
              </a:rPr>
              <a:t> Prince Street, Alexandria, VA 22314</a:t>
            </a:r>
            <a:r>
              <a:rPr lang="en-US" sz="800" dirty="0">
                <a:solidFill>
                  <a:srgbClr val="003087"/>
                </a:solidFill>
              </a:rPr>
              <a:t> | 571-298-1300 | www.aapm.org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30FF7C9-4A3F-D64F-A33C-56D8E13E2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945" y="321592"/>
            <a:ext cx="3373355" cy="3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346" y="1393657"/>
            <a:ext cx="8427308" cy="3549046"/>
          </a:xfrm>
        </p:spPr>
        <p:txBody>
          <a:bodyPr>
            <a:normAutofit/>
          </a:bodyPr>
          <a:lstStyle>
            <a:lvl1pPr marL="257175" marR="0" indent="-257175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57213" marR="0" indent="-214313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857250" marR="0" indent="-171450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543050" marR="0" indent="-171450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»"/>
              <a:tabLst/>
              <a:defRPr sz="135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8346" y="757847"/>
            <a:ext cx="8427308" cy="520665"/>
          </a:xfrm>
        </p:spPr>
        <p:txBody>
          <a:bodyPr>
            <a:normAutofit/>
          </a:bodyPr>
          <a:lstStyle>
            <a:lvl1pPr>
              <a:defRPr sz="2250" b="1" i="0" cap="all"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48B8AF-C2FF-5A42-A3E2-C2D1678DFFE3}"/>
              </a:ext>
            </a:extLst>
          </p:cNvPr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C33142-1727-524E-9530-A2329E586AD8}"/>
              </a:ext>
            </a:extLst>
          </p:cNvPr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7D2735-FF15-624C-AE66-92D4FDF5E807}"/>
              </a:ext>
            </a:extLst>
          </p:cNvPr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D190F80-ADBB-934C-81A8-FAEBEEC1E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945" y="321592"/>
            <a:ext cx="3373355" cy="3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1276" y="755917"/>
            <a:ext cx="4176112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276" y="1235738"/>
            <a:ext cx="4176112" cy="3558684"/>
          </a:xfrm>
        </p:spPr>
        <p:txBody>
          <a:bodyPr/>
          <a:lstStyle>
            <a:lvl1pPr marL="257175" indent="-257175">
              <a:buSzPct val="90000"/>
              <a:buFont typeface="Wingdings" charset="2"/>
              <a:buChar char="§"/>
              <a:defRPr sz="180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57213" indent="-214313">
              <a:buSzPct val="90000"/>
              <a:buFont typeface="Arial" charset="0"/>
              <a:buChar char="•"/>
              <a:defRPr sz="150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857250" indent="-171450">
              <a:buSzPct val="90000"/>
              <a:buFont typeface="Arial" charset="0"/>
              <a:buChar char="•"/>
              <a:defRPr sz="135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200150" indent="-171450">
              <a:buSzPct val="90000"/>
              <a:buFont typeface="Arial" charset="0"/>
              <a:buChar char="•"/>
              <a:defRPr sz="120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543050" indent="-171450">
              <a:buSzPct val="90000"/>
              <a:buFont typeface="Arial" charset="0"/>
              <a:buChar char="•"/>
              <a:defRPr sz="120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755917"/>
            <a:ext cx="417769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35738"/>
            <a:ext cx="4177698" cy="3558684"/>
          </a:xfrm>
        </p:spPr>
        <p:txBody>
          <a:bodyPr/>
          <a:lstStyle>
            <a:lvl1pPr marL="257175" indent="-257175">
              <a:buSzPct val="90000"/>
              <a:buFont typeface="Wingdings" charset="2"/>
              <a:buChar char="§"/>
              <a:defRPr sz="180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57213" indent="-214313">
              <a:buSzPct val="90000"/>
              <a:buFont typeface="Arial" charset="0"/>
              <a:buChar char="•"/>
              <a:defRPr sz="150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857250" indent="-171450">
              <a:buSzPct val="90000"/>
              <a:buFont typeface="Arial" charset="0"/>
              <a:buChar char="•"/>
              <a:defRPr sz="135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200150" indent="-171450">
              <a:buSzPct val="90000"/>
              <a:buFont typeface="Arial" charset="0"/>
              <a:buChar char="•"/>
              <a:defRPr sz="120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543050" indent="-171450">
              <a:buSzPct val="90000"/>
              <a:buFont typeface="Arial" charset="0"/>
              <a:buChar char="•"/>
              <a:defRPr sz="1200">
                <a:solidFill>
                  <a:srgbClr val="003087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382701-6AA1-0F4F-B1D9-9037B96AF806}"/>
              </a:ext>
            </a:extLst>
          </p:cNvPr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2224CE-E702-8642-88CD-D706929D2D1F}"/>
              </a:ext>
            </a:extLst>
          </p:cNvPr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F8B771-090F-AD4E-BADB-DBA53A042556}"/>
              </a:ext>
            </a:extLst>
          </p:cNvPr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8E957-55BC-F549-B607-65D02C92D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945" y="321592"/>
            <a:ext cx="3373355" cy="3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3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30BEA0C-EDB5-5843-B844-B1B7DB51C0D8}"/>
              </a:ext>
            </a:extLst>
          </p:cNvPr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92CAE9-F55D-B14F-A5D9-BA6ED95D391A}"/>
              </a:ext>
            </a:extLst>
          </p:cNvPr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39A1A-E4AF-E745-A03D-EFEFBEE3A54D}"/>
              </a:ext>
            </a:extLst>
          </p:cNvPr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B6BA13-F2A4-ED48-AD7A-0348C38F8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945" y="321592"/>
            <a:ext cx="3373355" cy="34896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BF9DA72-CDDB-FA4B-ACCF-035CE134D1F6}"/>
              </a:ext>
            </a:extLst>
          </p:cNvPr>
          <p:cNvSpPr txBox="1">
            <a:spLocks/>
          </p:cNvSpPr>
          <p:nvPr userDrawn="1"/>
        </p:nvSpPr>
        <p:spPr>
          <a:xfrm>
            <a:off x="78580" y="4802014"/>
            <a:ext cx="8965407" cy="22443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i="0" kern="1200" spc="300" dirty="0">
                <a:solidFill>
                  <a:srgbClr val="0A3185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3087"/>
                </a:solidFill>
              </a:rPr>
              <a:t>1631</a:t>
            </a:r>
            <a:r>
              <a:rPr lang="en-US" sz="800" baseline="0" dirty="0">
                <a:solidFill>
                  <a:srgbClr val="003087"/>
                </a:solidFill>
              </a:rPr>
              <a:t> Prince Street, Alexandria, VA 22314</a:t>
            </a:r>
            <a:r>
              <a:rPr lang="en-US" sz="800" dirty="0">
                <a:solidFill>
                  <a:srgbClr val="003087"/>
                </a:solidFill>
              </a:rPr>
              <a:t> | 571-298-1300 | www.aapm.org</a:t>
            </a:r>
          </a:p>
        </p:txBody>
      </p:sp>
    </p:spTree>
    <p:extLst>
      <p:ext uri="{BB962C8B-B14F-4D97-AF65-F5344CB8AC3E}">
        <p14:creationId xmlns:p14="http://schemas.microsoft.com/office/powerpoint/2010/main" val="43295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5D98AB-1DDF-1740-980C-42F090D1AC87}"/>
              </a:ext>
            </a:extLst>
          </p:cNvPr>
          <p:cNvSpPr/>
          <p:nvPr userDrawn="1"/>
        </p:nvSpPr>
        <p:spPr>
          <a:xfrm>
            <a:off x="78581" y="37507"/>
            <a:ext cx="2979118" cy="18220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984F36-8A5D-1A43-8AD3-70AF99EAEE10}"/>
              </a:ext>
            </a:extLst>
          </p:cNvPr>
          <p:cNvSpPr/>
          <p:nvPr userDrawn="1"/>
        </p:nvSpPr>
        <p:spPr>
          <a:xfrm>
            <a:off x="3074531" y="37507"/>
            <a:ext cx="2979118" cy="182205"/>
          </a:xfrm>
          <a:prstGeom prst="rect">
            <a:avLst/>
          </a:prstGeom>
          <a:solidFill>
            <a:srgbClr val="C692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6C3331-676E-654A-B345-10A54D2662D2}"/>
              </a:ext>
            </a:extLst>
          </p:cNvPr>
          <p:cNvSpPr/>
          <p:nvPr userDrawn="1"/>
        </p:nvSpPr>
        <p:spPr>
          <a:xfrm>
            <a:off x="6064870" y="37507"/>
            <a:ext cx="2979118" cy="182205"/>
          </a:xfrm>
          <a:prstGeom prst="rect">
            <a:avLst/>
          </a:prstGeom>
          <a:solidFill>
            <a:srgbClr val="678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38C897-741A-C541-AE28-D7C289D4D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945" y="321592"/>
            <a:ext cx="3373355" cy="3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3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0DB6D366-2456-994D-AE42-AC09E7A4B25A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723D-005E-1C4F-AFE1-4C8D3B242B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65" r:id="rId2"/>
    <p:sldLayoutId id="2147483863" r:id="rId3"/>
    <p:sldLayoutId id="2147483852" r:id="rId4"/>
    <p:sldLayoutId id="2147483853" r:id="rId5"/>
    <p:sldLayoutId id="2147483855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57175" indent="-257175" algn="l" defTabSz="3429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557213" indent="-214313" algn="l" defTabSz="3429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–"/>
        <a:defRPr sz="21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857250" indent="-171450" algn="l" defTabSz="3429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200150" indent="-171450" algn="l" defTabSz="3429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–"/>
        <a:defRPr sz="15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543050" indent="-171450" algn="l" defTabSz="3429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»"/>
        <a:defRPr sz="12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08E2-B487-407D-AE62-B42352B29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Establishment of an International Council</a:t>
            </a:r>
            <a:br>
              <a:rPr lang="en-US" dirty="0"/>
            </a:br>
            <a:r>
              <a:rPr lang="en-US" dirty="0"/>
              <a:t> within the AAPM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8AB79-5E6D-4615-B8F3-671CB01C005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1533" y="2526766"/>
            <a:ext cx="8699500" cy="2355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Ad Hoc Committee to Establish an International Council within the AAPM</a:t>
            </a:r>
            <a:r>
              <a:rPr lang="en-US" sz="1800" dirty="0"/>
              <a:t> </a:t>
            </a:r>
          </a:p>
          <a:p>
            <a:pPr marL="0" indent="0" algn="ctr">
              <a:buNone/>
            </a:pPr>
            <a:r>
              <a:rPr lang="en-US" sz="1600" dirty="0"/>
              <a:t>F. Fahey (Co-chair), J. </a:t>
            </a:r>
            <a:r>
              <a:rPr lang="en-US" sz="1600" dirty="0" err="1"/>
              <a:t>Bayouth</a:t>
            </a:r>
            <a:r>
              <a:rPr lang="en-US" sz="1600" dirty="0"/>
              <a:t> (Co-chair), C. </a:t>
            </a:r>
            <a:r>
              <a:rPr lang="en-US" sz="1600" dirty="0" err="1"/>
              <a:t>Borrás</a:t>
            </a:r>
            <a:r>
              <a:rPr lang="en-US" sz="1600" dirty="0"/>
              <a:t>, J. Van </a:t>
            </a:r>
            <a:r>
              <a:rPr lang="en-US" sz="1600" dirty="0" err="1"/>
              <a:t>Dyk</a:t>
            </a:r>
            <a:r>
              <a:rPr lang="en-US" sz="1600" dirty="0"/>
              <a:t>, C. Orton, M. Mahesh, R. </a:t>
            </a:r>
            <a:r>
              <a:rPr lang="en-US" sz="1600" dirty="0" err="1"/>
              <a:t>Jeraj</a:t>
            </a:r>
            <a:r>
              <a:rPr lang="en-US" sz="1600" dirty="0"/>
              <a:t>, I. </a:t>
            </a:r>
            <a:r>
              <a:rPr lang="en-US" sz="1600" dirty="0" err="1"/>
              <a:t>Sechopoulos</a:t>
            </a:r>
            <a:r>
              <a:rPr lang="en-US" sz="1600" dirty="0"/>
              <a:t>, M. </a:t>
            </a:r>
            <a:r>
              <a:rPr lang="en-US" sz="1600" dirty="0" err="1"/>
              <a:t>Bazalova</a:t>
            </a:r>
            <a:r>
              <a:rPr lang="en-US" sz="1600" dirty="0"/>
              <a:t>-Carter, C. McCollough, S. Huq, D. Brown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60F5428-0DD7-4A2C-B017-93240C1C3087}"/>
              </a:ext>
            </a:extLst>
          </p:cNvPr>
          <p:cNvSpPr txBox="1">
            <a:spLocks/>
          </p:cNvSpPr>
          <p:nvPr/>
        </p:nvSpPr>
        <p:spPr>
          <a:xfrm>
            <a:off x="221530" y="3704733"/>
            <a:ext cx="8700940" cy="970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57213" indent="-214313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1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857250" indent="-171450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200150" indent="-171450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5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543050" indent="-171450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7064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10B61E-C04F-40C1-9044-C6F33AFDE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720" y="1330988"/>
            <a:ext cx="7497508" cy="3282711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400" dirty="0"/>
              <a:t>By establishing an International Council, the AAPM will realize its mission of advancing medicine through excellence in the science, education and professional practice of Medical Physics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on a DOMESTIC </a:t>
            </a:r>
            <a:r>
              <a:rPr lang="en-US" sz="2400" u="sng" dirty="0">
                <a:solidFill>
                  <a:srgbClr val="C00000"/>
                </a:solidFill>
              </a:rPr>
              <a:t>and</a:t>
            </a:r>
            <a:r>
              <a:rPr lang="en-US" sz="2400" dirty="0">
                <a:solidFill>
                  <a:srgbClr val="C00000"/>
                </a:solidFill>
              </a:rPr>
              <a:t> global scale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A93297-7D5C-294A-8A61-56C71122FC9E}"/>
              </a:ext>
            </a:extLst>
          </p:cNvPr>
          <p:cNvSpPr txBox="1"/>
          <p:nvPr/>
        </p:nvSpPr>
        <p:spPr>
          <a:xfrm>
            <a:off x="785319" y="4599127"/>
            <a:ext cx="753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 additional information, visit the </a:t>
            </a:r>
            <a:r>
              <a:rPr lang="en-US" i="1" dirty="0"/>
              <a:t>Establish an International Council </a:t>
            </a:r>
            <a:r>
              <a:rPr lang="en-US" dirty="0">
                <a:solidFill>
                  <a:schemeClr val="accent1"/>
                </a:solidFill>
              </a:rPr>
              <a:t>webpage</a:t>
            </a:r>
          </a:p>
        </p:txBody>
      </p:sp>
    </p:spTree>
    <p:extLst>
      <p:ext uri="{BB962C8B-B14F-4D97-AF65-F5344CB8AC3E}">
        <p14:creationId xmlns:p14="http://schemas.microsoft.com/office/powerpoint/2010/main" val="74800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220" y="1336387"/>
            <a:ext cx="8631275" cy="3664191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/>
              <a:t>Membership (2020 statistics): </a:t>
            </a:r>
          </a:p>
          <a:p>
            <a:pPr lvl="1"/>
            <a:r>
              <a:rPr lang="en-US" sz="2000" dirty="0"/>
              <a:t>18% of members live outside U.S., representing 95 different countries</a:t>
            </a:r>
          </a:p>
          <a:p>
            <a:r>
              <a:rPr lang="en-US" sz="2200" dirty="0"/>
              <a:t>Journals (2019 statistics): </a:t>
            </a:r>
          </a:p>
          <a:p>
            <a:pPr lvl="1"/>
            <a:r>
              <a:rPr lang="en-US" sz="2000" i="1" dirty="0"/>
              <a:t>Medical Physics</a:t>
            </a:r>
            <a:r>
              <a:rPr lang="en-US" sz="2000" dirty="0"/>
              <a:t>: </a:t>
            </a:r>
          </a:p>
          <a:p>
            <a:pPr lvl="2"/>
            <a:r>
              <a:rPr lang="en-US" dirty="0"/>
              <a:t>66% of submitted manuscripts from 55 different countries</a:t>
            </a:r>
          </a:p>
          <a:p>
            <a:pPr lvl="1"/>
            <a:r>
              <a:rPr lang="en-US" sz="2000" i="1" dirty="0"/>
              <a:t>Journal of Applied Clinical Medical Physics: </a:t>
            </a:r>
          </a:p>
          <a:p>
            <a:pPr lvl="2"/>
            <a:r>
              <a:rPr lang="en-US" dirty="0"/>
              <a:t>63% of submitted manuscripts from 54 different countries</a:t>
            </a:r>
          </a:p>
          <a:p>
            <a:r>
              <a:rPr lang="en-US" sz="2200" dirty="0"/>
              <a:t>Annual meeting registrants from outside U.S. (2016-2019 average): 21%</a:t>
            </a:r>
          </a:p>
          <a:p>
            <a:r>
              <a:rPr lang="en-US" sz="2200" dirty="0"/>
              <a:t>Many activities with international organizations:</a:t>
            </a:r>
          </a:p>
          <a:p>
            <a:pPr lvl="1"/>
            <a:r>
              <a:rPr lang="en-US" sz="2000" dirty="0"/>
              <a:t>Joint TG reports with IAEA, ESTRO, EFOMP, ICRU, ICRP, IOMP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AAPM </a:t>
            </a:r>
            <a:r>
              <a:rPr lang="en-US" u="sng" dirty="0"/>
              <a:t>is</a:t>
            </a:r>
            <a:r>
              <a:rPr lang="en-US" dirty="0"/>
              <a:t> An international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3547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2EAC-4BCB-4870-BF1D-553E5FFA4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Current organizational structure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8B92C8-876A-4865-9C5D-E2B58FBAD6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25" y="1215888"/>
            <a:ext cx="6415692" cy="39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Weaknesses of the current paradigm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B692CCA-8C78-48CA-ABA3-91AF51148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13" y="1391906"/>
            <a:ext cx="4878389" cy="361993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900" dirty="0"/>
              <a:t>Duplication of effort</a:t>
            </a:r>
          </a:p>
          <a:p>
            <a:pPr lvl="0"/>
            <a:r>
              <a:rPr lang="en-US" sz="1900" dirty="0"/>
              <a:t>Lack of standardization</a:t>
            </a:r>
          </a:p>
          <a:p>
            <a:pPr lvl="0"/>
            <a:r>
              <a:rPr lang="en-US" sz="1900" dirty="0"/>
              <a:t>Lack of metrics to assess impact</a:t>
            </a:r>
          </a:p>
          <a:p>
            <a:pPr lvl="0"/>
            <a:r>
              <a:rPr lang="en-US" sz="1900" dirty="0"/>
              <a:t>Ineffective or contradictory sharing of information with partner clinics and organizations</a:t>
            </a:r>
          </a:p>
          <a:p>
            <a:pPr lvl="0"/>
            <a:r>
              <a:rPr lang="en-US" sz="1900" dirty="0"/>
              <a:t>Missed opportunities to grow the international membership base</a:t>
            </a:r>
          </a:p>
          <a:p>
            <a:r>
              <a:rPr lang="en-US" sz="1900" dirty="0"/>
              <a:t>Inability to effectively respond to changing landscapes</a:t>
            </a:r>
          </a:p>
          <a:p>
            <a:pPr lvl="0"/>
            <a:endParaRPr lang="en-US" sz="1900" dirty="0"/>
          </a:p>
          <a:p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40BBE99-51E3-4B75-B3C5-01A238251C1B}"/>
              </a:ext>
            </a:extLst>
          </p:cNvPr>
          <p:cNvSpPr txBox="1">
            <a:spLocks/>
          </p:cNvSpPr>
          <p:nvPr/>
        </p:nvSpPr>
        <p:spPr>
          <a:xfrm>
            <a:off x="4794813" y="1394849"/>
            <a:ext cx="4349187" cy="3616989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57213" indent="-214313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1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857250" indent="-171450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200150" indent="-171450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5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543050" indent="-171450" algn="l" defTabSz="3429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Suboptimal presentation of the AAPM as global leaders in the developing of quality standards</a:t>
            </a:r>
          </a:p>
          <a:p>
            <a:r>
              <a:rPr lang="en-US" sz="1900" dirty="0"/>
              <a:t>Ineffective communication of international opportunities for AAPM members</a:t>
            </a:r>
          </a:p>
          <a:p>
            <a:r>
              <a:rPr lang="en-US" sz="1900" dirty="0"/>
              <a:t>Inability for leadership to maintain clear, current knowledge of AAPM’s international efforts/partnerships</a:t>
            </a:r>
          </a:p>
        </p:txBody>
      </p:sp>
    </p:spTree>
    <p:extLst>
      <p:ext uri="{BB962C8B-B14F-4D97-AF65-F5344CB8AC3E}">
        <p14:creationId xmlns:p14="http://schemas.microsoft.com/office/powerpoint/2010/main" val="296740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346" y="1300519"/>
            <a:ext cx="8576395" cy="3705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Essential guiding principles for creation of International Council: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These endeavors cut across all aspects of AAPM: research, education, patient care, industry, outreach, international partnerships, journals and membership.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Guiding Principles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346" y="1817679"/>
            <a:ext cx="8427308" cy="257294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58775" indent="-358775">
              <a:lnSpc>
                <a:spcPts val="2800"/>
              </a:lnSpc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International partnerships strengthen the AAPM and, thereby, its membership.</a:t>
            </a:r>
          </a:p>
          <a:p>
            <a:pPr marL="358775" indent="-358775">
              <a:lnSpc>
                <a:spcPts val="2800"/>
              </a:lnSpc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International collaborations strengthen the science, education, and professional practice of Medical Physics in the US.</a:t>
            </a:r>
          </a:p>
          <a:p>
            <a:pPr marL="358775" indent="-358775">
              <a:lnSpc>
                <a:spcPts val="2800"/>
              </a:lnSpc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International collaborations have the potential for contributing to improved quality and safety in healthcare, not only in the U.S. but also abroad.</a:t>
            </a:r>
          </a:p>
        </p:txBody>
      </p:sp>
    </p:spTree>
    <p:extLst>
      <p:ext uri="{BB962C8B-B14F-4D97-AF65-F5344CB8AC3E}">
        <p14:creationId xmlns:p14="http://schemas.microsoft.com/office/powerpoint/2010/main" val="174183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2EAC-4BCB-4870-BF1D-553E5FFA4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new organizational structure</a:t>
            </a: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A91CE4-F60C-4EF0-8521-A208231B33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1" y="1211580"/>
            <a:ext cx="6400800" cy="3931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65497-7797-4D47-A77A-19C6F8598DA4}"/>
              </a:ext>
            </a:extLst>
          </p:cNvPr>
          <p:cNvSpPr txBox="1"/>
          <p:nvPr/>
        </p:nvSpPr>
        <p:spPr>
          <a:xfrm>
            <a:off x="0" y="1322647"/>
            <a:ext cx="2067951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Cross-council communication is built into the new structure via the make up of the International Council, which includes 1 member from each council.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Dotted lines are examples of additional communication channels via overlapping membership.</a:t>
            </a:r>
          </a:p>
        </p:txBody>
      </p:sp>
    </p:spTree>
    <p:extLst>
      <p:ext uri="{BB962C8B-B14F-4D97-AF65-F5344CB8AC3E}">
        <p14:creationId xmlns:p14="http://schemas.microsoft.com/office/powerpoint/2010/main" val="180443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point of contact for all international engagements, both within and beyond the AAPM</a:t>
            </a:r>
          </a:p>
          <a:p>
            <a:r>
              <a:rPr lang="en-US" dirty="0"/>
              <a:t>Ability to set and accomplish goals, and address challenges, in an organized and coordinated fashion through centralized management and communication</a:t>
            </a:r>
          </a:p>
          <a:p>
            <a:r>
              <a:rPr lang="en-US" dirty="0"/>
              <a:t>Ability to develop consistent metrics to clearly demonstrate measurable value in the international arena</a:t>
            </a:r>
          </a:p>
          <a:p>
            <a:r>
              <a:rPr lang="en-US" dirty="0"/>
              <a:t>Establish formal mechanisms for oversight and accountability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Strengths of the new paradigm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3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346" y="1474026"/>
            <a:ext cx="8427308" cy="3549046"/>
          </a:xfrm>
        </p:spPr>
        <p:txBody>
          <a:bodyPr>
            <a:normAutofit/>
          </a:bodyPr>
          <a:lstStyle/>
          <a:p>
            <a:r>
              <a:rPr lang="en-US" dirty="0"/>
              <a:t>Staff liaison (0.3 FTE) ~ $25,000</a:t>
            </a:r>
          </a:p>
          <a:p>
            <a:r>
              <a:rPr lang="en-US" dirty="0"/>
              <a:t>Other estimated expenses ~$45,000</a:t>
            </a:r>
          </a:p>
          <a:p>
            <a:pPr lvl="1"/>
            <a:r>
              <a:rPr lang="en-US" dirty="0"/>
              <a:t>Yearly retreat</a:t>
            </a:r>
          </a:p>
          <a:p>
            <a:pPr lvl="1"/>
            <a:r>
              <a:rPr lang="en-US" dirty="0"/>
              <a:t>Equipment rental</a:t>
            </a:r>
          </a:p>
          <a:p>
            <a:pPr lvl="1"/>
            <a:r>
              <a:rPr lang="en-US" dirty="0"/>
              <a:t>Catering</a:t>
            </a:r>
          </a:p>
          <a:p>
            <a:pPr lvl="1"/>
            <a:r>
              <a:rPr lang="en-US" dirty="0"/>
              <a:t>Meeting registration for council chair</a:t>
            </a:r>
          </a:p>
          <a:p>
            <a:r>
              <a:rPr lang="en-US" dirty="0"/>
              <a:t>Total annual expense: ~$70,000 (0.6% of AAPM annual budget)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8346" y="757847"/>
            <a:ext cx="8427308" cy="520665"/>
          </a:xfrm>
        </p:spPr>
        <p:txBody>
          <a:bodyPr>
            <a:normAutofit fontScale="90000"/>
          </a:bodyPr>
          <a:lstStyle/>
          <a:p>
            <a:r>
              <a:rPr lang="en-CA" dirty="0"/>
              <a:t>Required ADDITIONAL AAPM resources</a:t>
            </a:r>
            <a:br>
              <a:rPr lang="en-CA" dirty="0"/>
            </a:br>
            <a:r>
              <a:rPr lang="en-CA" sz="2000" dirty="0"/>
              <a:t>(POTENTIALLY OFFSET BY FINANCIAL BENEFITS)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93293-8B8A-45A1-BE44-F98098DE468E}"/>
              </a:ext>
            </a:extLst>
          </p:cNvPr>
          <p:cNvSpPr txBox="1"/>
          <p:nvPr/>
        </p:nvSpPr>
        <p:spPr>
          <a:xfrm>
            <a:off x="0" y="461829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These administrative costs are in addition to board-approved annual budgets for international activities. </a:t>
            </a:r>
          </a:p>
        </p:txBody>
      </p:sp>
    </p:spTree>
    <p:extLst>
      <p:ext uri="{BB962C8B-B14F-4D97-AF65-F5344CB8AC3E}">
        <p14:creationId xmlns:p14="http://schemas.microsoft.com/office/powerpoint/2010/main" val="419987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expenses for current activities due to coordinated  prioritization, improved efficiency and reduction of overlap</a:t>
            </a:r>
          </a:p>
          <a:p>
            <a:r>
              <a:rPr lang="en-US" dirty="0"/>
              <a:t>Increased international membership dues income</a:t>
            </a:r>
          </a:p>
          <a:p>
            <a:r>
              <a:rPr lang="en-US" dirty="0"/>
              <a:t>Increased international library subscriptions for Medical Physics</a:t>
            </a:r>
          </a:p>
          <a:p>
            <a:r>
              <a:rPr lang="en-US" dirty="0"/>
              <a:t>Increased international journal and website advertising</a:t>
            </a:r>
          </a:p>
          <a:p>
            <a:r>
              <a:rPr lang="en-US" dirty="0"/>
              <a:t>Increased income due to greater participation of international exhibitors at our conferences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Anticipated financial benefits</a:t>
            </a:r>
          </a:p>
        </p:txBody>
      </p:sp>
    </p:spTree>
    <p:extLst>
      <p:ext uri="{BB962C8B-B14F-4D97-AF65-F5344CB8AC3E}">
        <p14:creationId xmlns:p14="http://schemas.microsoft.com/office/powerpoint/2010/main" val="34342264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9197D30-726D-9E40-A4D5-1C9D961032E7}">
  <we:reference id="wa104381139" version="1.0.0.0" store="en-US" storeType="OMEX"/>
  <we:alternateReferences>
    <we:reference id="wa104381139" version="1.0.0.0" store="WA10438113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632</Words>
  <Application>Microsoft Office PowerPoint</Application>
  <PresentationFormat>On-screen Show (16:9)</PresentationFormat>
  <Paragraphs>69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1_Office Theme</vt:lpstr>
      <vt:lpstr> Establishment of an International Council  within the AAPM </vt:lpstr>
      <vt:lpstr>AAPM is An international Organization</vt:lpstr>
      <vt:lpstr>Current organizational structure</vt:lpstr>
      <vt:lpstr>Weaknesses of the current paradigm</vt:lpstr>
      <vt:lpstr>Guiding Principles</vt:lpstr>
      <vt:lpstr>new organizational structure</vt:lpstr>
      <vt:lpstr>Strengths of the new paradigm</vt:lpstr>
      <vt:lpstr>Required ADDITIONAL AAPM resources (POTENTIALLY OFFSET BY FINANCIAL BENEFITS)</vt:lpstr>
      <vt:lpstr>Anticipated financial benefits</vt:lpstr>
      <vt:lpstr>By establishing an International Council, the AAPM will realize its mission of advancing medicine through excellence in the science, education and professional practice of Medical Physics  on a DOMESTIC and global scale </vt:lpstr>
    </vt:vector>
  </TitlesOfParts>
  <Manager/>
  <Company>AAPM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Abby Pardes</dc:creator>
  <cp:keywords/>
  <dc:description/>
  <cp:lastModifiedBy>Frederic Fahey</cp:lastModifiedBy>
  <cp:revision>565</cp:revision>
  <cp:lastPrinted>2020-03-09T19:16:52Z</cp:lastPrinted>
  <dcterms:created xsi:type="dcterms:W3CDTF">2015-07-14T22:50:04Z</dcterms:created>
  <dcterms:modified xsi:type="dcterms:W3CDTF">2020-06-11T19:17:43Z</dcterms:modified>
  <cp:category/>
</cp:coreProperties>
</file>